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Cabin" panose="020B0604020202020204" charset="0"/>
      <p:regular r:id="rId13"/>
    </p:embeddedFont>
    <p:embeddedFont>
      <p:font typeface="Unbounded" panose="020B0604020202020204" charset="-52"/>
      <p:regular r:id="rId14"/>
    </p:embeddedFont>
  </p:embeddedFontLst>
  <p:defaultTextStyle>
    <a:defPPr>
      <a:defRPr lang="ru-UA"/>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93" d="100"/>
          <a:sy n="93" d="100"/>
        </p:scale>
        <p:origin x="522"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10.png>
</file>

<file path=ppt/media/image11.png>
</file>

<file path=ppt/media/image12.svg>
</file>

<file path=ppt/media/image13.png>
</file>

<file path=ppt/media/image14.svg>
</file>

<file path=ppt/media/image15.png>
</file>

<file path=ppt/media/image16.sv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005710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txBody>
          <a:bodyPr/>
          <a:lstStyle/>
          <a:p>
            <a:endParaRPr lang="uk-UA"/>
          </a:p>
        </p:txBody>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txBody>
          <a:bodyPr/>
          <a:lstStyle/>
          <a:p>
            <a:endParaRPr lang="uk-UA"/>
          </a:p>
        </p:txBody>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txBody>
          <a:bodyPr/>
          <a:lstStyle/>
          <a:p>
            <a:endParaRPr lang="uk-UA"/>
          </a:p>
        </p:txBody>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txBody>
          <a:bodyPr/>
          <a:lstStyle/>
          <a:p>
            <a:endParaRPr lang="uk-UA"/>
          </a:p>
        </p:txBody>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txBody>
          <a:bodyPr/>
          <a:lstStyle/>
          <a:p>
            <a:endParaRPr lang="uk-UA"/>
          </a:p>
        </p:txBody>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txBody>
          <a:bodyPr/>
          <a:lstStyle/>
          <a:p>
            <a:endParaRPr lang="uk-UA"/>
          </a:p>
        </p:txBody>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txBody>
          <a:bodyPr/>
          <a:lstStyle/>
          <a:p>
            <a:endParaRPr lang="uk-UA"/>
          </a:p>
        </p:txBody>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8" Type="http://schemas.openxmlformats.org/officeDocument/2006/relationships/image" Target="../media/image16.sv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14.svg"/><Relationship Id="rId5" Type="http://schemas.openxmlformats.org/officeDocument/2006/relationships/image" Target="../media/image13.png"/><Relationship Id="rId4" Type="http://schemas.openxmlformats.org/officeDocument/2006/relationships/image" Target="../media/image12.svg"/><Relationship Id="rId9"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10.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2082165"/>
            <a:ext cx="7468553" cy="1408033"/>
          </a:xfrm>
          <a:prstGeom prst="rect">
            <a:avLst/>
          </a:prstGeom>
          <a:noFill/>
          <a:ln/>
        </p:spPr>
        <p:txBody>
          <a:bodyPr wrap="square" lIns="0" tIns="0" rIns="0" bIns="0" rtlCol="0" anchor="t"/>
          <a:lstStyle/>
          <a:p>
            <a:pPr marL="0" indent="0" algn="l">
              <a:lnSpc>
                <a:spcPts val="5500"/>
              </a:lnSpc>
              <a:buNone/>
            </a:pPr>
            <a:r>
              <a:rPr lang="en-US" sz="4400" dirty="0">
                <a:solidFill>
                  <a:srgbClr val="FFFFFF"/>
                </a:solidFill>
                <a:latin typeface="Unbounded" pitchFamily="34" charset="0"/>
                <a:ea typeface="Unbounded" pitchFamily="34" charset="-122"/>
                <a:cs typeface="Unbounded" pitchFamily="34" charset="-120"/>
              </a:rPr>
              <a:t>Вступ: 2026 рік — точка перелому</a:t>
            </a:r>
            <a:endParaRPr lang="en-US" sz="4400" dirty="0"/>
          </a:p>
        </p:txBody>
      </p:sp>
      <p:sp>
        <p:nvSpPr>
          <p:cNvPr id="4" name="Text 1"/>
          <p:cNvSpPr/>
          <p:nvPr/>
        </p:nvSpPr>
        <p:spPr>
          <a:xfrm>
            <a:off x="6324124" y="3849172"/>
            <a:ext cx="7468553" cy="2298144"/>
          </a:xfrm>
          <a:prstGeom prst="rect">
            <a:avLst/>
          </a:prstGeom>
          <a:noFill/>
          <a:ln/>
        </p:spPr>
        <p:txBody>
          <a:bodyPr wrap="squar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2026 рік можна уявити як момент, коли штучний інтелект перестає бути лише інструментом і починає виступати повноцінним учасником багатьох процесів. ШІ вже не просто допомагає людині — він впливає на рішення, економіку, освіту й навіть культуру. Це рік, у якому технології стають ближчими до повсякденного життя, ніж будь-коли раніше.</a:t>
            </a:r>
            <a:endParaRPr lang="en-US" sz="1850" dirty="0"/>
          </a:p>
        </p:txBody>
      </p:sp>
      <p:pic>
        <p:nvPicPr>
          <p:cNvPr id="6" name="Рисунок 5">
            <a:extLst>
              <a:ext uri="{FF2B5EF4-FFF2-40B4-BE49-F238E27FC236}">
                <a16:creationId xmlns:a16="http://schemas.microsoft.com/office/drawing/2014/main" id="{26E1A6F1-AAE1-4ECC-BD71-EF5F73C38DC9}"/>
              </a:ext>
            </a:extLst>
          </p:cNvPr>
          <p:cNvPicPr>
            <a:picLocks noChangeAspect="1"/>
          </p:cNvPicPr>
          <p:nvPr/>
        </p:nvPicPr>
        <p:blipFill>
          <a:blip r:embed="rId4"/>
          <a:stretch>
            <a:fillRect/>
          </a:stretch>
        </p:blipFill>
        <p:spPr>
          <a:xfrm>
            <a:off x="12397622" y="3980329"/>
            <a:ext cx="2225233" cy="4249271"/>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837724" y="1928098"/>
            <a:ext cx="4505920" cy="563285"/>
          </a:xfrm>
          <a:prstGeom prst="rect">
            <a:avLst/>
          </a:prstGeom>
          <a:noFill/>
          <a:ln/>
        </p:spPr>
        <p:txBody>
          <a:bodyPr wrap="none" lIns="0" tIns="0" rIns="0" bIns="0" rtlCol="0" anchor="t"/>
          <a:lstStyle/>
          <a:p>
            <a:pPr marL="0" indent="0" algn="l">
              <a:lnSpc>
                <a:spcPts val="4400"/>
              </a:lnSpc>
              <a:buNone/>
            </a:pPr>
            <a:r>
              <a:rPr lang="en-US" sz="3500" dirty="0">
                <a:solidFill>
                  <a:srgbClr val="FFFFFF"/>
                </a:solidFill>
                <a:latin typeface="Unbounded" pitchFamily="34" charset="0"/>
                <a:ea typeface="Unbounded" pitchFamily="34" charset="-122"/>
                <a:cs typeface="Unbounded" pitchFamily="34" charset="-120"/>
              </a:rPr>
              <a:t>Висновок</a:t>
            </a:r>
            <a:endParaRPr lang="en-US" sz="3500" dirty="0"/>
          </a:p>
        </p:txBody>
      </p:sp>
      <p:sp>
        <p:nvSpPr>
          <p:cNvPr id="3" name="Text 1"/>
          <p:cNvSpPr/>
          <p:nvPr/>
        </p:nvSpPr>
        <p:spPr>
          <a:xfrm>
            <a:off x="837724" y="2850356"/>
            <a:ext cx="12954952" cy="1943100"/>
          </a:xfrm>
          <a:prstGeom prst="rect">
            <a:avLst/>
          </a:prstGeom>
          <a:noFill/>
          <a:ln/>
        </p:spPr>
        <p:txBody>
          <a:bodyPr wrap="square" lIns="0" tIns="0" rIns="0" bIns="0" rtlCol="0" anchor="t"/>
          <a:lstStyle/>
          <a:p>
            <a:pPr marL="0" indent="0" algn="l">
              <a:lnSpc>
                <a:spcPts val="7650"/>
              </a:lnSpc>
              <a:buNone/>
            </a:pPr>
            <a:r>
              <a:rPr lang="en-US" sz="6100" dirty="0">
                <a:solidFill>
                  <a:srgbClr val="00B0F0"/>
                </a:solidFill>
                <a:latin typeface="Unbounded" pitchFamily="34" charset="0"/>
                <a:ea typeface="Unbounded" pitchFamily="34" charset="-122"/>
                <a:cs typeface="Unbounded" pitchFamily="34" charset="-120"/>
              </a:rPr>
              <a:t>2026 рік можна уявити як рік вибору.</a:t>
            </a:r>
            <a:endParaRPr lang="en-US" sz="6100" dirty="0">
              <a:solidFill>
                <a:srgbClr val="00B0F0"/>
              </a:solidFill>
            </a:endParaRPr>
          </a:p>
        </p:txBody>
      </p:sp>
      <p:sp>
        <p:nvSpPr>
          <p:cNvPr id="4" name="Text 2"/>
          <p:cNvSpPr/>
          <p:nvPr/>
        </p:nvSpPr>
        <p:spPr>
          <a:xfrm>
            <a:off x="837724" y="5152430"/>
            <a:ext cx="12954952" cy="1149072"/>
          </a:xfrm>
          <a:prstGeom prst="rect">
            <a:avLst/>
          </a:prstGeom>
          <a:noFill/>
          <a:ln/>
        </p:spPr>
        <p:txBody>
          <a:bodyPr wrap="squar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Штучний інтелект має потенціал зробити життя кращим, безпечнішим і зручнішим. Водночас він вимагає відповідальності, критичного мислення та етичного підходу. Те, яким буде цей рік, залежить від того, як саме людство скористається можливостями ШІ.</a:t>
            </a:r>
            <a:endParaRPr lang="en-US" sz="1850" dirty="0"/>
          </a:p>
        </p:txBody>
      </p:sp>
      <p:pic>
        <p:nvPicPr>
          <p:cNvPr id="5" name="Рисунок 4">
            <a:extLst>
              <a:ext uri="{FF2B5EF4-FFF2-40B4-BE49-F238E27FC236}">
                <a16:creationId xmlns:a16="http://schemas.microsoft.com/office/drawing/2014/main" id="{11092E67-B9E2-433F-8713-5EAABB52B76D}"/>
              </a:ext>
            </a:extLst>
          </p:cNvPr>
          <p:cNvPicPr>
            <a:picLocks noChangeAspect="1"/>
          </p:cNvPicPr>
          <p:nvPr/>
        </p:nvPicPr>
        <p:blipFill>
          <a:blip r:embed="rId3"/>
          <a:stretch>
            <a:fillRect/>
          </a:stretch>
        </p:blipFill>
        <p:spPr>
          <a:xfrm>
            <a:off x="12397622" y="3980329"/>
            <a:ext cx="2225233" cy="4249271"/>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1749742"/>
            <a:ext cx="7468553" cy="1689854"/>
          </a:xfrm>
          <a:prstGeom prst="rect">
            <a:avLst/>
          </a:prstGeom>
          <a:noFill/>
          <a:ln/>
        </p:spPr>
        <p:txBody>
          <a:bodyPr wrap="square" lIns="0" tIns="0" rIns="0" bIns="0" rtlCol="0" anchor="t"/>
          <a:lstStyle/>
          <a:p>
            <a:pPr marL="0" indent="0" algn="l">
              <a:lnSpc>
                <a:spcPts val="4400"/>
              </a:lnSpc>
              <a:buNone/>
            </a:pPr>
            <a:r>
              <a:rPr lang="en-US" sz="3500" dirty="0">
                <a:solidFill>
                  <a:srgbClr val="FFFFFF"/>
                </a:solidFill>
                <a:latin typeface="Unbounded" pitchFamily="34" charset="0"/>
                <a:ea typeface="Unbounded" pitchFamily="34" charset="-122"/>
                <a:cs typeface="Unbounded" pitchFamily="34" charset="-120"/>
              </a:rPr>
              <a:t>ШІ як персональний цифровий асистент нового рівня</a:t>
            </a:r>
            <a:endParaRPr lang="en-US" sz="3500" dirty="0"/>
          </a:p>
        </p:txBody>
      </p:sp>
      <p:sp>
        <p:nvSpPr>
          <p:cNvPr id="4" name="Text 1"/>
          <p:cNvSpPr/>
          <p:nvPr/>
        </p:nvSpPr>
        <p:spPr>
          <a:xfrm>
            <a:off x="6324124" y="3798570"/>
            <a:ext cx="7468553" cy="2681168"/>
          </a:xfrm>
          <a:prstGeom prst="rect">
            <a:avLst/>
          </a:prstGeom>
          <a:noFill/>
          <a:ln/>
        </p:spPr>
        <p:txBody>
          <a:bodyPr wrap="squar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У 2026 році ШІ може перетворитися на постійного персонального помічника, який знає звички людини, її стиль мислення та потреби. Такий асистент не лише відповідатиме на запитання, а й прогнозуватиме проблеми, допомагатиме планувати життя, навчання та роботу. Це відкриває нові можливості для продуктивності, але водночас піднімає питання приватності.</a:t>
            </a:r>
            <a:endParaRPr lang="en-US" sz="1850" dirty="0"/>
          </a:p>
        </p:txBody>
      </p:sp>
      <p:pic>
        <p:nvPicPr>
          <p:cNvPr id="5" name="Рисунок 4">
            <a:extLst>
              <a:ext uri="{FF2B5EF4-FFF2-40B4-BE49-F238E27FC236}">
                <a16:creationId xmlns:a16="http://schemas.microsoft.com/office/drawing/2014/main" id="{9CA0A8B6-EF49-4A2B-86E0-33CCB66F3A8B}"/>
              </a:ext>
            </a:extLst>
          </p:cNvPr>
          <p:cNvPicPr>
            <a:picLocks noChangeAspect="1"/>
          </p:cNvPicPr>
          <p:nvPr/>
        </p:nvPicPr>
        <p:blipFill>
          <a:blip r:embed="rId4"/>
          <a:stretch>
            <a:fillRect/>
          </a:stretch>
        </p:blipFill>
        <p:spPr>
          <a:xfrm>
            <a:off x="12397622" y="3980329"/>
            <a:ext cx="2225233" cy="4249271"/>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37724" y="1023461"/>
            <a:ext cx="8149233" cy="563285"/>
          </a:xfrm>
          <a:prstGeom prst="rect">
            <a:avLst/>
          </a:prstGeom>
          <a:noFill/>
          <a:ln/>
        </p:spPr>
        <p:txBody>
          <a:bodyPr wrap="none" lIns="0" tIns="0" rIns="0" bIns="0" rtlCol="0" anchor="t"/>
          <a:lstStyle/>
          <a:p>
            <a:pPr marL="0" indent="0" algn="l">
              <a:lnSpc>
                <a:spcPts val="4400"/>
              </a:lnSpc>
              <a:buNone/>
            </a:pPr>
            <a:r>
              <a:rPr lang="en-US" sz="3500" dirty="0">
                <a:solidFill>
                  <a:srgbClr val="FFFFFF"/>
                </a:solidFill>
                <a:latin typeface="Unbounded" pitchFamily="34" charset="0"/>
                <a:ea typeface="Unbounded" pitchFamily="34" charset="-122"/>
                <a:cs typeface="Unbounded" pitchFamily="34" charset="-120"/>
              </a:rPr>
              <a:t>Штучний інтелект у медицині</a:t>
            </a:r>
            <a:endParaRPr lang="en-US" sz="3500" dirty="0"/>
          </a:p>
        </p:txBody>
      </p:sp>
      <p:sp>
        <p:nvSpPr>
          <p:cNvPr id="3" name="Text 1"/>
          <p:cNvSpPr/>
          <p:nvPr/>
        </p:nvSpPr>
        <p:spPr>
          <a:xfrm>
            <a:off x="837724" y="2161103"/>
            <a:ext cx="6185535" cy="2681168"/>
          </a:xfrm>
          <a:prstGeom prst="rect">
            <a:avLst/>
          </a:prstGeom>
          <a:noFill/>
          <a:ln/>
        </p:spPr>
        <p:txBody>
          <a:bodyPr wrap="squar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Очікується значний прорив у медичній сфері: ШІ зможе аналізувати медичні знімки, генетичні дані та історії хвороб швидше й точніше за людину. Це дозволить раніше виявляти захворювання та підбирати персоналізоване лікування. Користь для суспільства очевидна, але існує ризик надмірної довіри до алгоритмів.</a:t>
            </a:r>
            <a:endParaRPr lang="en-US" sz="1850" dirty="0"/>
          </a:p>
        </p:txBody>
      </p:sp>
      <p:pic>
        <p:nvPicPr>
          <p:cNvPr id="4" name="Image 0" descr="preencoded.png"/>
          <p:cNvPicPr>
            <a:picLocks noChangeAspect="1"/>
          </p:cNvPicPr>
          <p:nvPr/>
        </p:nvPicPr>
        <p:blipFill>
          <a:blip r:embed="rId3"/>
          <a:stretch>
            <a:fillRect/>
          </a:stretch>
        </p:blipFill>
        <p:spPr>
          <a:xfrm>
            <a:off x="7614761" y="2214920"/>
            <a:ext cx="6185535" cy="4123611"/>
          </a:xfrm>
          <a:prstGeom prst="rect">
            <a:avLst/>
          </a:prstGeom>
        </p:spPr>
      </p:pic>
      <p:sp>
        <p:nvSpPr>
          <p:cNvPr id="5" name="Text 2"/>
          <p:cNvSpPr/>
          <p:nvPr/>
        </p:nvSpPr>
        <p:spPr>
          <a:xfrm>
            <a:off x="7614761" y="6607731"/>
            <a:ext cx="6185535" cy="383024"/>
          </a:xfrm>
          <a:prstGeom prst="rect">
            <a:avLst/>
          </a:prstGeom>
          <a:noFill/>
          <a:ln/>
        </p:spPr>
        <p:txBody>
          <a:bodyPr wrap="none" lIns="0" tIns="0" rIns="0" bIns="0" rtlCol="0" anchor="t"/>
          <a:lstStyle/>
          <a:p>
            <a:pPr marL="0" indent="0" algn="l">
              <a:lnSpc>
                <a:spcPts val="3000"/>
              </a:lnSpc>
              <a:buNone/>
            </a:pPr>
            <a:endParaRPr lang="en-US" sz="1850" dirty="0"/>
          </a:p>
        </p:txBody>
      </p:sp>
      <p:pic>
        <p:nvPicPr>
          <p:cNvPr id="6" name="Рисунок 5">
            <a:extLst>
              <a:ext uri="{FF2B5EF4-FFF2-40B4-BE49-F238E27FC236}">
                <a16:creationId xmlns:a16="http://schemas.microsoft.com/office/drawing/2014/main" id="{358A926B-A84C-4152-A62F-F9534F711F90}"/>
              </a:ext>
            </a:extLst>
          </p:cNvPr>
          <p:cNvPicPr>
            <a:picLocks noChangeAspect="1"/>
          </p:cNvPicPr>
          <p:nvPr/>
        </p:nvPicPr>
        <p:blipFill>
          <a:blip r:embed="rId4"/>
          <a:stretch>
            <a:fillRect/>
          </a:stretch>
        </p:blipFill>
        <p:spPr>
          <a:xfrm>
            <a:off x="12397622" y="3980329"/>
            <a:ext cx="2225233" cy="4249271"/>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911316"/>
          </a:xfrm>
          <a:prstGeom prst="rect">
            <a:avLst/>
          </a:prstGeom>
        </p:spPr>
      </p:pic>
      <p:sp>
        <p:nvSpPr>
          <p:cNvPr id="3" name="Text 0"/>
          <p:cNvSpPr/>
          <p:nvPr/>
        </p:nvSpPr>
        <p:spPr>
          <a:xfrm>
            <a:off x="815102" y="3553301"/>
            <a:ext cx="10006132" cy="547926"/>
          </a:xfrm>
          <a:prstGeom prst="rect">
            <a:avLst/>
          </a:prstGeom>
          <a:noFill/>
          <a:ln/>
        </p:spPr>
        <p:txBody>
          <a:bodyPr wrap="none" lIns="0" tIns="0" rIns="0" bIns="0" rtlCol="0" anchor="t"/>
          <a:lstStyle/>
          <a:p>
            <a:pPr marL="0" indent="0" algn="l">
              <a:lnSpc>
                <a:spcPts val="4300"/>
              </a:lnSpc>
              <a:buNone/>
            </a:pPr>
            <a:r>
              <a:rPr lang="en-US" sz="3450" dirty="0">
                <a:solidFill>
                  <a:srgbClr val="FFFFFF"/>
                </a:solidFill>
                <a:latin typeface="Unbounded" pitchFamily="34" charset="0"/>
                <a:ea typeface="Unbounded" pitchFamily="34" charset="-122"/>
                <a:cs typeface="Unbounded" pitchFamily="34" charset="-120"/>
              </a:rPr>
              <a:t>Освіта майбутнього з підтримкою ШІ</a:t>
            </a:r>
            <a:endParaRPr lang="en-US" sz="3450" dirty="0"/>
          </a:p>
        </p:txBody>
      </p:sp>
      <p:sp>
        <p:nvSpPr>
          <p:cNvPr id="4" name="Shape 1"/>
          <p:cNvSpPr/>
          <p:nvPr/>
        </p:nvSpPr>
        <p:spPr>
          <a:xfrm>
            <a:off x="815102" y="4799886"/>
            <a:ext cx="4178141" cy="2787729"/>
          </a:xfrm>
          <a:prstGeom prst="roundRect">
            <a:avLst>
              <a:gd name="adj" fmla="val 5248"/>
            </a:avLst>
          </a:prstGeom>
          <a:solidFill>
            <a:srgbClr val="112836"/>
          </a:solidFill>
          <a:ln/>
        </p:spPr>
        <p:txBody>
          <a:bodyPr/>
          <a:lstStyle/>
          <a:p>
            <a:endParaRPr lang="uk-UA"/>
          </a:p>
        </p:txBody>
      </p:sp>
      <p:sp>
        <p:nvSpPr>
          <p:cNvPr id="5" name="Shape 2"/>
          <p:cNvSpPr/>
          <p:nvPr/>
        </p:nvSpPr>
        <p:spPr>
          <a:xfrm>
            <a:off x="815102" y="4769406"/>
            <a:ext cx="4178141" cy="121920"/>
          </a:xfrm>
          <a:prstGeom prst="roundRect">
            <a:avLst>
              <a:gd name="adj" fmla="val 28655"/>
            </a:avLst>
          </a:prstGeom>
          <a:solidFill>
            <a:srgbClr val="0A988B"/>
          </a:solidFill>
          <a:ln/>
        </p:spPr>
        <p:txBody>
          <a:bodyPr/>
          <a:lstStyle/>
          <a:p>
            <a:endParaRPr lang="uk-UA"/>
          </a:p>
        </p:txBody>
      </p:sp>
      <p:sp>
        <p:nvSpPr>
          <p:cNvPr id="6" name="Shape 3"/>
          <p:cNvSpPr/>
          <p:nvPr/>
        </p:nvSpPr>
        <p:spPr>
          <a:xfrm>
            <a:off x="2554843" y="4450556"/>
            <a:ext cx="698659" cy="698659"/>
          </a:xfrm>
          <a:prstGeom prst="roundRect">
            <a:avLst>
              <a:gd name="adj" fmla="val 130879"/>
            </a:avLst>
          </a:prstGeom>
          <a:solidFill>
            <a:srgbClr val="0A988B"/>
          </a:solidFill>
          <a:ln/>
        </p:spPr>
        <p:txBody>
          <a:bodyPr/>
          <a:lstStyle/>
          <a:p>
            <a:endParaRPr lang="uk-UA"/>
          </a:p>
        </p:txBody>
      </p:sp>
      <p:sp>
        <p:nvSpPr>
          <p:cNvPr id="7" name="Text 4"/>
          <p:cNvSpPr/>
          <p:nvPr/>
        </p:nvSpPr>
        <p:spPr>
          <a:xfrm>
            <a:off x="2764393" y="4625221"/>
            <a:ext cx="279440" cy="349329"/>
          </a:xfrm>
          <a:prstGeom prst="rect">
            <a:avLst/>
          </a:prstGeom>
          <a:noFill/>
          <a:ln/>
        </p:spPr>
        <p:txBody>
          <a:bodyPr wrap="none" lIns="0" tIns="0" rIns="0" bIns="0" rtlCol="0" anchor="t"/>
          <a:lstStyle/>
          <a:p>
            <a:pPr marL="0" indent="0" algn="l">
              <a:lnSpc>
                <a:spcPts val="3500"/>
              </a:lnSpc>
              <a:buNone/>
            </a:pPr>
            <a:r>
              <a:rPr lang="en-US" sz="2200" dirty="0">
                <a:solidFill>
                  <a:srgbClr val="FFFFFF"/>
                </a:solidFill>
                <a:latin typeface="Unbounded" pitchFamily="34" charset="0"/>
                <a:ea typeface="Unbounded" pitchFamily="34" charset="-122"/>
                <a:cs typeface="Unbounded" pitchFamily="34" charset="-120"/>
              </a:rPr>
              <a:t>1</a:t>
            </a:r>
            <a:endParaRPr lang="en-US" sz="2200" dirty="0"/>
          </a:p>
        </p:txBody>
      </p:sp>
      <p:sp>
        <p:nvSpPr>
          <p:cNvPr id="8" name="Text 5"/>
          <p:cNvSpPr/>
          <p:nvPr/>
        </p:nvSpPr>
        <p:spPr>
          <a:xfrm>
            <a:off x="1078468" y="5382101"/>
            <a:ext cx="3651409" cy="684848"/>
          </a:xfrm>
          <a:prstGeom prst="rect">
            <a:avLst/>
          </a:prstGeom>
          <a:noFill/>
          <a:ln/>
        </p:spPr>
        <p:txBody>
          <a:bodyPr wrap="square" lIns="0" tIns="0" rIns="0" bIns="0" rtlCol="0" anchor="t"/>
          <a:lstStyle/>
          <a:p>
            <a:pPr marL="0" indent="0" algn="l">
              <a:lnSpc>
                <a:spcPts val="2650"/>
              </a:lnSpc>
              <a:buNone/>
            </a:pPr>
            <a:r>
              <a:rPr lang="en-US" sz="2150" dirty="0">
                <a:solidFill>
                  <a:srgbClr val="CAD6DE"/>
                </a:solidFill>
                <a:latin typeface="Unbounded" pitchFamily="34" charset="0"/>
                <a:ea typeface="Unbounded" pitchFamily="34" charset="-122"/>
                <a:cs typeface="Unbounded" pitchFamily="34" charset="-120"/>
              </a:rPr>
              <a:t>Індивідуалізоване навчання</a:t>
            </a:r>
            <a:endParaRPr lang="en-US" sz="2150" dirty="0"/>
          </a:p>
        </p:txBody>
      </p:sp>
      <p:sp>
        <p:nvSpPr>
          <p:cNvPr id="9" name="Text 6"/>
          <p:cNvSpPr/>
          <p:nvPr/>
        </p:nvSpPr>
        <p:spPr>
          <a:xfrm>
            <a:off x="1078468" y="6206609"/>
            <a:ext cx="3651409" cy="1117640"/>
          </a:xfrm>
          <a:prstGeom prst="rect">
            <a:avLst/>
          </a:prstGeom>
          <a:noFill/>
          <a:ln/>
        </p:spPr>
        <p:txBody>
          <a:bodyPr wrap="square" lIns="0" tIns="0" rIns="0" bIns="0" rtlCol="0" anchor="t"/>
          <a:lstStyle/>
          <a:p>
            <a:pPr marL="0" indent="0" algn="l">
              <a:lnSpc>
                <a:spcPts val="2900"/>
              </a:lnSpc>
              <a:buNone/>
            </a:pPr>
            <a:r>
              <a:rPr lang="en-US" sz="1800" dirty="0">
                <a:solidFill>
                  <a:srgbClr val="CAD6DE"/>
                </a:solidFill>
                <a:latin typeface="Cabin" pitchFamily="34" charset="0"/>
                <a:ea typeface="Cabin" pitchFamily="34" charset="-122"/>
                <a:cs typeface="Cabin" pitchFamily="34" charset="-120"/>
              </a:rPr>
              <a:t>ШІ-тьютори підлаштовують програми під темп і рівень кожного учня.</a:t>
            </a:r>
            <a:endParaRPr lang="en-US" sz="1800" dirty="0"/>
          </a:p>
        </p:txBody>
      </p:sp>
      <p:sp>
        <p:nvSpPr>
          <p:cNvPr id="10" name="Shape 7"/>
          <p:cNvSpPr/>
          <p:nvPr/>
        </p:nvSpPr>
        <p:spPr>
          <a:xfrm>
            <a:off x="5226129" y="4799886"/>
            <a:ext cx="4178141" cy="2787729"/>
          </a:xfrm>
          <a:prstGeom prst="roundRect">
            <a:avLst>
              <a:gd name="adj" fmla="val 5248"/>
            </a:avLst>
          </a:prstGeom>
          <a:solidFill>
            <a:srgbClr val="112836"/>
          </a:solidFill>
          <a:ln/>
        </p:spPr>
        <p:txBody>
          <a:bodyPr/>
          <a:lstStyle/>
          <a:p>
            <a:endParaRPr lang="uk-UA"/>
          </a:p>
        </p:txBody>
      </p:sp>
      <p:sp>
        <p:nvSpPr>
          <p:cNvPr id="11" name="Shape 8"/>
          <p:cNvSpPr/>
          <p:nvPr/>
        </p:nvSpPr>
        <p:spPr>
          <a:xfrm>
            <a:off x="5226129" y="4769406"/>
            <a:ext cx="4178141" cy="121920"/>
          </a:xfrm>
          <a:prstGeom prst="roundRect">
            <a:avLst>
              <a:gd name="adj" fmla="val 28655"/>
            </a:avLst>
          </a:prstGeom>
          <a:solidFill>
            <a:srgbClr val="0A988B"/>
          </a:solidFill>
          <a:ln/>
        </p:spPr>
        <p:txBody>
          <a:bodyPr/>
          <a:lstStyle/>
          <a:p>
            <a:endParaRPr lang="uk-UA"/>
          </a:p>
        </p:txBody>
      </p:sp>
      <p:sp>
        <p:nvSpPr>
          <p:cNvPr id="12" name="Shape 9"/>
          <p:cNvSpPr/>
          <p:nvPr/>
        </p:nvSpPr>
        <p:spPr>
          <a:xfrm>
            <a:off x="6965871" y="4450556"/>
            <a:ext cx="698659" cy="698659"/>
          </a:xfrm>
          <a:prstGeom prst="roundRect">
            <a:avLst>
              <a:gd name="adj" fmla="val 130879"/>
            </a:avLst>
          </a:prstGeom>
          <a:solidFill>
            <a:srgbClr val="0A988B"/>
          </a:solidFill>
          <a:ln/>
        </p:spPr>
        <p:txBody>
          <a:bodyPr/>
          <a:lstStyle/>
          <a:p>
            <a:endParaRPr lang="uk-UA"/>
          </a:p>
        </p:txBody>
      </p:sp>
      <p:sp>
        <p:nvSpPr>
          <p:cNvPr id="13" name="Text 10"/>
          <p:cNvSpPr/>
          <p:nvPr/>
        </p:nvSpPr>
        <p:spPr>
          <a:xfrm>
            <a:off x="7175421" y="4625221"/>
            <a:ext cx="279440" cy="349329"/>
          </a:xfrm>
          <a:prstGeom prst="rect">
            <a:avLst/>
          </a:prstGeom>
          <a:noFill/>
          <a:ln/>
        </p:spPr>
        <p:txBody>
          <a:bodyPr wrap="none" lIns="0" tIns="0" rIns="0" bIns="0" rtlCol="0" anchor="t"/>
          <a:lstStyle/>
          <a:p>
            <a:pPr marL="0" indent="0" algn="l">
              <a:lnSpc>
                <a:spcPts val="3500"/>
              </a:lnSpc>
              <a:buNone/>
            </a:pPr>
            <a:r>
              <a:rPr lang="en-US" sz="2200" dirty="0">
                <a:solidFill>
                  <a:srgbClr val="FFFFFF"/>
                </a:solidFill>
                <a:latin typeface="Unbounded" pitchFamily="34" charset="0"/>
                <a:ea typeface="Unbounded" pitchFamily="34" charset="-122"/>
                <a:cs typeface="Unbounded" pitchFamily="34" charset="-120"/>
              </a:rPr>
              <a:t>2</a:t>
            </a:r>
            <a:endParaRPr lang="en-US" sz="2200" dirty="0"/>
          </a:p>
        </p:txBody>
      </p:sp>
      <p:sp>
        <p:nvSpPr>
          <p:cNvPr id="14" name="Text 11"/>
          <p:cNvSpPr/>
          <p:nvPr/>
        </p:nvSpPr>
        <p:spPr>
          <a:xfrm>
            <a:off x="5489496" y="5382101"/>
            <a:ext cx="3651409" cy="684848"/>
          </a:xfrm>
          <a:prstGeom prst="rect">
            <a:avLst/>
          </a:prstGeom>
          <a:noFill/>
          <a:ln/>
        </p:spPr>
        <p:txBody>
          <a:bodyPr wrap="square" lIns="0" tIns="0" rIns="0" bIns="0" rtlCol="0" anchor="t"/>
          <a:lstStyle/>
          <a:p>
            <a:pPr marL="0" indent="0" algn="l">
              <a:lnSpc>
                <a:spcPts val="2650"/>
              </a:lnSpc>
              <a:buNone/>
            </a:pPr>
            <a:r>
              <a:rPr lang="en-US" sz="2150" dirty="0">
                <a:solidFill>
                  <a:srgbClr val="CAD6DE"/>
                </a:solidFill>
                <a:latin typeface="Unbounded" pitchFamily="34" charset="0"/>
                <a:ea typeface="Unbounded" pitchFamily="34" charset="-122"/>
                <a:cs typeface="Unbounded" pitchFamily="34" charset="-120"/>
              </a:rPr>
              <a:t>Зменшення розриву в знаннях</a:t>
            </a:r>
            <a:endParaRPr lang="en-US" sz="2150" dirty="0"/>
          </a:p>
        </p:txBody>
      </p:sp>
      <p:sp>
        <p:nvSpPr>
          <p:cNvPr id="15" name="Text 12"/>
          <p:cNvSpPr/>
          <p:nvPr/>
        </p:nvSpPr>
        <p:spPr>
          <a:xfrm>
            <a:off x="5489496" y="6206609"/>
            <a:ext cx="3651409" cy="745093"/>
          </a:xfrm>
          <a:prstGeom prst="rect">
            <a:avLst/>
          </a:prstGeom>
          <a:noFill/>
          <a:ln/>
        </p:spPr>
        <p:txBody>
          <a:bodyPr wrap="square" lIns="0" tIns="0" rIns="0" bIns="0" rtlCol="0" anchor="t"/>
          <a:lstStyle/>
          <a:p>
            <a:pPr marL="0" indent="0" algn="l">
              <a:lnSpc>
                <a:spcPts val="2900"/>
              </a:lnSpc>
              <a:buNone/>
            </a:pPr>
            <a:r>
              <a:rPr lang="en-US" sz="1800" dirty="0">
                <a:solidFill>
                  <a:srgbClr val="CAD6DE"/>
                </a:solidFill>
                <a:latin typeface="Cabin" pitchFamily="34" charset="0"/>
                <a:ea typeface="Cabin" pitchFamily="34" charset="-122"/>
                <a:cs typeface="Cabin" pitchFamily="34" charset="-120"/>
              </a:rPr>
              <a:t>Допомагає учням досягати кращих результатів.</a:t>
            </a:r>
            <a:endParaRPr lang="en-US" sz="1800" dirty="0"/>
          </a:p>
        </p:txBody>
      </p:sp>
      <p:sp>
        <p:nvSpPr>
          <p:cNvPr id="16" name="Shape 13"/>
          <p:cNvSpPr/>
          <p:nvPr/>
        </p:nvSpPr>
        <p:spPr>
          <a:xfrm>
            <a:off x="9637157" y="4799886"/>
            <a:ext cx="4178141" cy="2787729"/>
          </a:xfrm>
          <a:prstGeom prst="roundRect">
            <a:avLst>
              <a:gd name="adj" fmla="val 5248"/>
            </a:avLst>
          </a:prstGeom>
          <a:solidFill>
            <a:srgbClr val="112836"/>
          </a:solidFill>
          <a:ln/>
        </p:spPr>
        <p:txBody>
          <a:bodyPr/>
          <a:lstStyle/>
          <a:p>
            <a:endParaRPr lang="uk-UA"/>
          </a:p>
        </p:txBody>
      </p:sp>
      <p:sp>
        <p:nvSpPr>
          <p:cNvPr id="17" name="Shape 14"/>
          <p:cNvSpPr/>
          <p:nvPr/>
        </p:nvSpPr>
        <p:spPr>
          <a:xfrm>
            <a:off x="9637157" y="4769406"/>
            <a:ext cx="4178141" cy="121920"/>
          </a:xfrm>
          <a:prstGeom prst="roundRect">
            <a:avLst>
              <a:gd name="adj" fmla="val 28655"/>
            </a:avLst>
          </a:prstGeom>
          <a:solidFill>
            <a:srgbClr val="0A988B"/>
          </a:solidFill>
          <a:ln/>
        </p:spPr>
        <p:txBody>
          <a:bodyPr/>
          <a:lstStyle/>
          <a:p>
            <a:endParaRPr lang="uk-UA"/>
          </a:p>
        </p:txBody>
      </p:sp>
      <p:sp>
        <p:nvSpPr>
          <p:cNvPr id="18" name="Shape 15"/>
          <p:cNvSpPr/>
          <p:nvPr/>
        </p:nvSpPr>
        <p:spPr>
          <a:xfrm>
            <a:off x="11376898" y="4450556"/>
            <a:ext cx="698659" cy="698659"/>
          </a:xfrm>
          <a:prstGeom prst="roundRect">
            <a:avLst>
              <a:gd name="adj" fmla="val 130879"/>
            </a:avLst>
          </a:prstGeom>
          <a:solidFill>
            <a:srgbClr val="0A988B"/>
          </a:solidFill>
          <a:ln/>
        </p:spPr>
        <p:txBody>
          <a:bodyPr/>
          <a:lstStyle/>
          <a:p>
            <a:endParaRPr lang="uk-UA"/>
          </a:p>
        </p:txBody>
      </p:sp>
      <p:sp>
        <p:nvSpPr>
          <p:cNvPr id="19" name="Text 16"/>
          <p:cNvSpPr/>
          <p:nvPr/>
        </p:nvSpPr>
        <p:spPr>
          <a:xfrm>
            <a:off x="11586448" y="4625221"/>
            <a:ext cx="279440" cy="349329"/>
          </a:xfrm>
          <a:prstGeom prst="rect">
            <a:avLst/>
          </a:prstGeom>
          <a:noFill/>
          <a:ln/>
        </p:spPr>
        <p:txBody>
          <a:bodyPr wrap="none" lIns="0" tIns="0" rIns="0" bIns="0" rtlCol="0" anchor="t"/>
          <a:lstStyle/>
          <a:p>
            <a:pPr marL="0" indent="0" algn="l">
              <a:lnSpc>
                <a:spcPts val="3500"/>
              </a:lnSpc>
              <a:buNone/>
            </a:pPr>
            <a:r>
              <a:rPr lang="en-US" sz="2200" dirty="0">
                <a:solidFill>
                  <a:srgbClr val="FFFFFF"/>
                </a:solidFill>
                <a:latin typeface="Unbounded" pitchFamily="34" charset="0"/>
                <a:ea typeface="Unbounded" pitchFamily="34" charset="-122"/>
                <a:cs typeface="Unbounded" pitchFamily="34" charset="-120"/>
              </a:rPr>
              <a:t>3</a:t>
            </a:r>
            <a:endParaRPr lang="en-US" sz="2200" dirty="0"/>
          </a:p>
        </p:txBody>
      </p:sp>
      <p:sp>
        <p:nvSpPr>
          <p:cNvPr id="20" name="Text 17"/>
          <p:cNvSpPr/>
          <p:nvPr/>
        </p:nvSpPr>
        <p:spPr>
          <a:xfrm>
            <a:off x="9900523" y="5382101"/>
            <a:ext cx="3484126" cy="342424"/>
          </a:xfrm>
          <a:prstGeom prst="rect">
            <a:avLst/>
          </a:prstGeom>
          <a:noFill/>
          <a:ln/>
        </p:spPr>
        <p:txBody>
          <a:bodyPr wrap="none" lIns="0" tIns="0" rIns="0" bIns="0" rtlCol="0" anchor="t"/>
          <a:lstStyle/>
          <a:p>
            <a:pPr marL="0" indent="0" algn="l">
              <a:lnSpc>
                <a:spcPts val="2650"/>
              </a:lnSpc>
              <a:buNone/>
            </a:pPr>
            <a:r>
              <a:rPr lang="en-US" sz="2150" dirty="0">
                <a:solidFill>
                  <a:srgbClr val="CAD6DE"/>
                </a:solidFill>
                <a:latin typeface="Unbounded" pitchFamily="34" charset="0"/>
                <a:ea typeface="Unbounded" pitchFamily="34" charset="-122"/>
                <a:cs typeface="Unbounded" pitchFamily="34" charset="-120"/>
              </a:rPr>
              <a:t>Питання соціалізації</a:t>
            </a:r>
            <a:endParaRPr lang="en-US" sz="2150" dirty="0"/>
          </a:p>
        </p:txBody>
      </p:sp>
      <p:sp>
        <p:nvSpPr>
          <p:cNvPr id="21" name="Text 18"/>
          <p:cNvSpPr/>
          <p:nvPr/>
        </p:nvSpPr>
        <p:spPr>
          <a:xfrm>
            <a:off x="9900523" y="5864185"/>
            <a:ext cx="3651409" cy="745093"/>
          </a:xfrm>
          <a:prstGeom prst="rect">
            <a:avLst/>
          </a:prstGeom>
          <a:noFill/>
          <a:ln/>
        </p:spPr>
        <p:txBody>
          <a:bodyPr wrap="square" lIns="0" tIns="0" rIns="0" bIns="0" rtlCol="0" anchor="t"/>
          <a:lstStyle/>
          <a:p>
            <a:pPr marL="0" indent="0" algn="l">
              <a:lnSpc>
                <a:spcPts val="2900"/>
              </a:lnSpc>
              <a:buNone/>
            </a:pPr>
            <a:r>
              <a:rPr lang="en-US" sz="1800" dirty="0">
                <a:solidFill>
                  <a:srgbClr val="CAD6DE"/>
                </a:solidFill>
                <a:latin typeface="Cabin" pitchFamily="34" charset="0"/>
                <a:ea typeface="Cabin" pitchFamily="34" charset="-122"/>
                <a:cs typeface="Cabin" pitchFamily="34" charset="-120"/>
              </a:rPr>
              <a:t>Може знизити роль живого спілкування між людьми.</a:t>
            </a:r>
            <a:endParaRPr lang="en-US" sz="1800" dirty="0"/>
          </a:p>
        </p:txBody>
      </p:sp>
      <p:pic>
        <p:nvPicPr>
          <p:cNvPr id="22" name="Рисунок 21">
            <a:extLst>
              <a:ext uri="{FF2B5EF4-FFF2-40B4-BE49-F238E27FC236}">
                <a16:creationId xmlns:a16="http://schemas.microsoft.com/office/drawing/2014/main" id="{BFB78B7F-5C8D-45A3-B1FE-223BD4AB098E}"/>
              </a:ext>
            </a:extLst>
          </p:cNvPr>
          <p:cNvPicPr>
            <a:picLocks noChangeAspect="1"/>
          </p:cNvPicPr>
          <p:nvPr/>
        </p:nvPicPr>
        <p:blipFill>
          <a:blip r:embed="rId4"/>
          <a:stretch>
            <a:fillRect/>
          </a:stretch>
        </p:blipFill>
        <p:spPr>
          <a:xfrm>
            <a:off x="12397622" y="3980329"/>
            <a:ext cx="2225233" cy="4249271"/>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837724" y="1463397"/>
            <a:ext cx="8246626" cy="563285"/>
          </a:xfrm>
          <a:prstGeom prst="rect">
            <a:avLst/>
          </a:prstGeom>
          <a:noFill/>
          <a:ln/>
        </p:spPr>
        <p:txBody>
          <a:bodyPr wrap="none" lIns="0" tIns="0" rIns="0" bIns="0" rtlCol="0" anchor="t"/>
          <a:lstStyle/>
          <a:p>
            <a:pPr marL="0" indent="0" algn="l">
              <a:lnSpc>
                <a:spcPts val="4400"/>
              </a:lnSpc>
              <a:buNone/>
            </a:pPr>
            <a:r>
              <a:rPr lang="en-US" sz="3500" dirty="0">
                <a:solidFill>
                  <a:srgbClr val="FFFFFF"/>
                </a:solidFill>
                <a:latin typeface="Unbounded" pitchFamily="34" charset="0"/>
                <a:ea typeface="Unbounded" pitchFamily="34" charset="-122"/>
                <a:cs typeface="Unbounded" pitchFamily="34" charset="-120"/>
              </a:rPr>
              <a:t>Автономні системи та роботи</a:t>
            </a:r>
            <a:endParaRPr lang="en-US" sz="3500" dirty="0"/>
          </a:p>
        </p:txBody>
      </p:sp>
      <p:pic>
        <p:nvPicPr>
          <p:cNvPr id="3" name="Image 0" descr="preencoded.png"/>
          <p:cNvPicPr>
            <a:picLocks noChangeAspect="1"/>
          </p:cNvPicPr>
          <p:nvPr/>
        </p:nvPicPr>
        <p:blipFill>
          <a:blip r:embed="rId3"/>
          <a:stretch>
            <a:fillRect/>
          </a:stretch>
        </p:blipFill>
        <p:spPr>
          <a:xfrm>
            <a:off x="837724" y="2654856"/>
            <a:ext cx="6185535" cy="3243739"/>
          </a:xfrm>
          <a:prstGeom prst="rect">
            <a:avLst/>
          </a:prstGeom>
        </p:spPr>
      </p:pic>
      <p:sp>
        <p:nvSpPr>
          <p:cNvPr id="4" name="Text 1"/>
          <p:cNvSpPr/>
          <p:nvPr/>
        </p:nvSpPr>
        <p:spPr>
          <a:xfrm>
            <a:off x="837724" y="6167795"/>
            <a:ext cx="6185535" cy="383024"/>
          </a:xfrm>
          <a:prstGeom prst="rect">
            <a:avLst/>
          </a:prstGeom>
          <a:noFill/>
          <a:ln/>
        </p:spPr>
        <p:txBody>
          <a:bodyPr wrap="none" lIns="0" tIns="0" rIns="0" bIns="0" rtlCol="0" anchor="t"/>
          <a:lstStyle/>
          <a:p>
            <a:pPr marL="0" indent="0" algn="l">
              <a:lnSpc>
                <a:spcPts val="3000"/>
              </a:lnSpc>
              <a:buNone/>
            </a:pPr>
            <a:endParaRPr lang="en-US" sz="1850" dirty="0"/>
          </a:p>
        </p:txBody>
      </p:sp>
      <p:sp>
        <p:nvSpPr>
          <p:cNvPr id="5" name="Text 2"/>
          <p:cNvSpPr/>
          <p:nvPr/>
        </p:nvSpPr>
        <p:spPr>
          <a:xfrm>
            <a:off x="7614761" y="2601039"/>
            <a:ext cx="6185535" cy="2298144"/>
          </a:xfrm>
          <a:prstGeom prst="rect">
            <a:avLst/>
          </a:prstGeom>
          <a:noFill/>
          <a:ln/>
        </p:spPr>
        <p:txBody>
          <a:bodyPr wrap="squar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ШІ дедалі частіше керуватиме автономними системами: дронами, роботами, транспортом. У 2026 році такі системи можуть стати звичними в містах і на виробництві. Вони підвищують ефективність і безпеку, але також викликають страх втрати робочих місць.</a:t>
            </a:r>
            <a:endParaRPr lang="en-US" sz="1850" dirty="0"/>
          </a:p>
        </p:txBody>
      </p:sp>
      <p:pic>
        <p:nvPicPr>
          <p:cNvPr id="6" name="Рисунок 5">
            <a:extLst>
              <a:ext uri="{FF2B5EF4-FFF2-40B4-BE49-F238E27FC236}">
                <a16:creationId xmlns:a16="http://schemas.microsoft.com/office/drawing/2014/main" id="{C67C397A-52DF-4369-AB61-F4C4E6766658}"/>
              </a:ext>
            </a:extLst>
          </p:cNvPr>
          <p:cNvPicPr>
            <a:picLocks noChangeAspect="1"/>
          </p:cNvPicPr>
          <p:nvPr/>
        </p:nvPicPr>
        <p:blipFill>
          <a:blip r:embed="rId4"/>
          <a:stretch>
            <a:fillRect/>
          </a:stretch>
        </p:blipFill>
        <p:spPr>
          <a:xfrm>
            <a:off x="12397622" y="3980329"/>
            <a:ext cx="2225233" cy="4249271"/>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2696051"/>
            <a:ext cx="4505920" cy="563285"/>
          </a:xfrm>
          <a:prstGeom prst="rect">
            <a:avLst/>
          </a:prstGeom>
          <a:noFill/>
          <a:ln/>
        </p:spPr>
        <p:txBody>
          <a:bodyPr wrap="none" lIns="0" tIns="0" rIns="0" bIns="0" rtlCol="0" anchor="t"/>
          <a:lstStyle/>
          <a:p>
            <a:pPr marL="0" indent="0" algn="l">
              <a:lnSpc>
                <a:spcPts val="4400"/>
              </a:lnSpc>
              <a:buNone/>
            </a:pPr>
            <a:r>
              <a:rPr lang="en-US" sz="3500" dirty="0">
                <a:solidFill>
                  <a:srgbClr val="FFFFFF"/>
                </a:solidFill>
                <a:latin typeface="Unbounded" pitchFamily="34" charset="0"/>
                <a:ea typeface="Unbounded" pitchFamily="34" charset="-122"/>
                <a:cs typeface="Unbounded" pitchFamily="34" charset="-120"/>
              </a:rPr>
              <a:t>ШІ та творчість</a:t>
            </a:r>
            <a:endParaRPr lang="en-US" sz="3500" dirty="0"/>
          </a:p>
        </p:txBody>
      </p:sp>
      <p:sp>
        <p:nvSpPr>
          <p:cNvPr id="4" name="Text 1"/>
          <p:cNvSpPr/>
          <p:nvPr/>
        </p:nvSpPr>
        <p:spPr>
          <a:xfrm>
            <a:off x="6324124" y="3618309"/>
            <a:ext cx="7468553" cy="1915120"/>
          </a:xfrm>
          <a:prstGeom prst="rect">
            <a:avLst/>
          </a:prstGeom>
          <a:noFill/>
          <a:ln/>
        </p:spPr>
        <p:txBody>
          <a:bodyPr wrap="squar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Штучний інтелект уже створює музику, картини й тексти, а у 2026 році ці можливості стануть ще складнішими. Межа між людською та машинною творчістю може розмитися. Це дає нові інструменти митцям, але водночас ставить питання: що таке справжня творчість?</a:t>
            </a:r>
            <a:endParaRPr lang="en-US" sz="1850" dirty="0"/>
          </a:p>
        </p:txBody>
      </p:sp>
      <p:pic>
        <p:nvPicPr>
          <p:cNvPr id="5" name="Рисунок 4">
            <a:extLst>
              <a:ext uri="{FF2B5EF4-FFF2-40B4-BE49-F238E27FC236}">
                <a16:creationId xmlns:a16="http://schemas.microsoft.com/office/drawing/2014/main" id="{3095D2C7-347D-4BD3-BEDD-676944297B9C}"/>
              </a:ext>
            </a:extLst>
          </p:cNvPr>
          <p:cNvPicPr>
            <a:picLocks noChangeAspect="1"/>
          </p:cNvPicPr>
          <p:nvPr/>
        </p:nvPicPr>
        <p:blipFill>
          <a:blip r:embed="rId4"/>
          <a:stretch>
            <a:fillRect/>
          </a:stretch>
        </p:blipFill>
        <p:spPr>
          <a:xfrm>
            <a:off x="12397622" y="3980329"/>
            <a:ext cx="2225233" cy="4249271"/>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2145268"/>
            <a:ext cx="7468553" cy="1126569"/>
          </a:xfrm>
          <a:prstGeom prst="rect">
            <a:avLst/>
          </a:prstGeom>
          <a:noFill/>
          <a:ln/>
        </p:spPr>
        <p:txBody>
          <a:bodyPr wrap="square" lIns="0" tIns="0" rIns="0" bIns="0" rtlCol="0" anchor="t"/>
          <a:lstStyle/>
          <a:p>
            <a:pPr marL="0" indent="0" algn="l">
              <a:lnSpc>
                <a:spcPts val="4400"/>
              </a:lnSpc>
              <a:buNone/>
            </a:pPr>
            <a:r>
              <a:rPr lang="en-US" sz="3500" dirty="0">
                <a:solidFill>
                  <a:srgbClr val="FFFFFF"/>
                </a:solidFill>
                <a:latin typeface="Unbounded" pitchFamily="34" charset="0"/>
                <a:ea typeface="Unbounded" pitchFamily="34" charset="-122"/>
                <a:cs typeface="Unbounded" pitchFamily="34" charset="-120"/>
              </a:rPr>
              <a:t>Наукова фантастика, що стає реальністю</a:t>
            </a:r>
            <a:endParaRPr lang="en-US" sz="3500" dirty="0"/>
          </a:p>
        </p:txBody>
      </p:sp>
      <p:sp>
        <p:nvSpPr>
          <p:cNvPr id="4" name="Text 1"/>
          <p:cNvSpPr/>
          <p:nvPr/>
        </p:nvSpPr>
        <p:spPr>
          <a:xfrm>
            <a:off x="1196697" y="3900011"/>
            <a:ext cx="7109579" cy="1915120"/>
          </a:xfrm>
          <a:prstGeom prst="rect">
            <a:avLst/>
          </a:prstGeom>
          <a:noFill/>
          <a:ln/>
        </p:spPr>
        <p:txBody>
          <a:bodyPr wrap="squar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Деякі ідеї, які раніше здавалися фантастикою, можуть частково реалізуватися. Наприклад, ШІ, що допомагає приймати державні рішення або моделює майбутні сценарії розвитку людства. Це може бути корисним для планування, але небезпечним без людського контролю.</a:t>
            </a:r>
            <a:endParaRPr lang="en-US" sz="1850" dirty="0"/>
          </a:p>
        </p:txBody>
      </p:sp>
      <p:sp>
        <p:nvSpPr>
          <p:cNvPr id="5" name="Shape 2"/>
          <p:cNvSpPr/>
          <p:nvPr/>
        </p:nvSpPr>
        <p:spPr>
          <a:xfrm>
            <a:off x="837724" y="3630811"/>
            <a:ext cx="30480" cy="2453521"/>
          </a:xfrm>
          <a:prstGeom prst="rect">
            <a:avLst/>
          </a:prstGeom>
          <a:solidFill>
            <a:srgbClr val="0A988B"/>
          </a:solidFill>
          <a:ln/>
        </p:spPr>
        <p:txBody>
          <a:bodyPr/>
          <a:lstStyle/>
          <a:p>
            <a:endParaRPr lang="uk-UA"/>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837724" y="1359813"/>
            <a:ext cx="7669887" cy="563285"/>
          </a:xfrm>
          <a:prstGeom prst="rect">
            <a:avLst/>
          </a:prstGeom>
          <a:noFill/>
          <a:ln/>
        </p:spPr>
        <p:txBody>
          <a:bodyPr wrap="none" lIns="0" tIns="0" rIns="0" bIns="0" rtlCol="0" anchor="t"/>
          <a:lstStyle/>
          <a:p>
            <a:pPr marL="0" indent="0" algn="l">
              <a:lnSpc>
                <a:spcPts val="4400"/>
              </a:lnSpc>
              <a:buNone/>
            </a:pPr>
            <a:r>
              <a:rPr lang="en-US" sz="3500" dirty="0">
                <a:solidFill>
                  <a:srgbClr val="FFFFFF"/>
                </a:solidFill>
                <a:latin typeface="Unbounded" pitchFamily="34" charset="0"/>
                <a:ea typeface="Unbounded" pitchFamily="34" charset="-122"/>
                <a:cs typeface="Unbounded" pitchFamily="34" charset="-120"/>
              </a:rPr>
              <a:t>Етичні ризики та небезпеки</a:t>
            </a:r>
            <a:endParaRPr lang="en-US" sz="3500" dirty="0"/>
          </a:p>
        </p:txBody>
      </p:sp>
      <p:sp>
        <p:nvSpPr>
          <p:cNvPr id="3" name="Shape 1"/>
          <p:cNvSpPr/>
          <p:nvPr/>
        </p:nvSpPr>
        <p:spPr>
          <a:xfrm>
            <a:off x="837724" y="2401848"/>
            <a:ext cx="4158734" cy="3049548"/>
          </a:xfrm>
          <a:prstGeom prst="roundRect">
            <a:avLst>
              <a:gd name="adj" fmla="val 1177"/>
            </a:avLst>
          </a:prstGeom>
          <a:solidFill>
            <a:srgbClr val="304755"/>
          </a:solidFill>
          <a:ln/>
        </p:spPr>
        <p:txBody>
          <a:bodyPr/>
          <a:lstStyle/>
          <a:p>
            <a:endParaRPr lang="uk-UA"/>
          </a:p>
        </p:txBody>
      </p:sp>
      <p:sp>
        <p:nvSpPr>
          <p:cNvPr id="4" name="Shape 2"/>
          <p:cNvSpPr/>
          <p:nvPr/>
        </p:nvSpPr>
        <p:spPr>
          <a:xfrm>
            <a:off x="1077039" y="2641163"/>
            <a:ext cx="718066" cy="718066"/>
          </a:xfrm>
          <a:prstGeom prst="roundRect">
            <a:avLst>
              <a:gd name="adj" fmla="val 12732932"/>
            </a:avLst>
          </a:prstGeom>
          <a:solidFill>
            <a:srgbClr val="0A988B"/>
          </a:solidFill>
          <a:ln/>
        </p:spPr>
        <p:txBody>
          <a:bodyPr/>
          <a:lstStyle/>
          <a:p>
            <a:endParaRPr lang="uk-UA"/>
          </a:p>
        </p:txBody>
      </p:sp>
      <p:pic>
        <p:nvPicPr>
          <p:cNvPr id="5"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274445" y="2838569"/>
            <a:ext cx="323136" cy="323136"/>
          </a:xfrm>
          <a:prstGeom prst="rect">
            <a:avLst/>
          </a:prstGeom>
        </p:spPr>
      </p:pic>
      <p:sp>
        <p:nvSpPr>
          <p:cNvPr id="6" name="Text 3"/>
          <p:cNvSpPr/>
          <p:nvPr/>
        </p:nvSpPr>
        <p:spPr>
          <a:xfrm>
            <a:off x="1077039" y="3598545"/>
            <a:ext cx="3680103" cy="703898"/>
          </a:xfrm>
          <a:prstGeom prst="rect">
            <a:avLst/>
          </a:prstGeom>
          <a:noFill/>
          <a:ln/>
        </p:spPr>
        <p:txBody>
          <a:bodyPr wrap="square" lIns="0" tIns="0" rIns="0" bIns="0" rtlCol="0" anchor="t"/>
          <a:lstStyle/>
          <a:p>
            <a:pPr marL="0" indent="0" algn="l">
              <a:lnSpc>
                <a:spcPts val="2750"/>
              </a:lnSpc>
              <a:buNone/>
            </a:pPr>
            <a:r>
              <a:rPr lang="en-US" sz="2200" dirty="0">
                <a:solidFill>
                  <a:srgbClr val="CAD6DE"/>
                </a:solidFill>
                <a:latin typeface="Unbounded" pitchFamily="34" charset="0"/>
                <a:ea typeface="Unbounded" pitchFamily="34" charset="-122"/>
                <a:cs typeface="Unbounded" pitchFamily="34" charset="-120"/>
              </a:rPr>
              <a:t>Маніпуляція інформацією</a:t>
            </a:r>
            <a:endParaRPr lang="en-US" sz="2200" dirty="0"/>
          </a:p>
        </p:txBody>
      </p:sp>
      <p:sp>
        <p:nvSpPr>
          <p:cNvPr id="7" name="Text 4"/>
          <p:cNvSpPr/>
          <p:nvPr/>
        </p:nvSpPr>
        <p:spPr>
          <a:xfrm>
            <a:off x="1077039" y="4446032"/>
            <a:ext cx="3680103" cy="766048"/>
          </a:xfrm>
          <a:prstGeom prst="rect">
            <a:avLst/>
          </a:prstGeom>
          <a:noFill/>
          <a:ln/>
        </p:spPr>
        <p:txBody>
          <a:bodyPr wrap="squar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Поширення фейків та дезінформації.</a:t>
            </a:r>
            <a:endParaRPr lang="en-US" sz="1850" dirty="0"/>
          </a:p>
        </p:txBody>
      </p:sp>
      <p:sp>
        <p:nvSpPr>
          <p:cNvPr id="8" name="Shape 5"/>
          <p:cNvSpPr/>
          <p:nvPr/>
        </p:nvSpPr>
        <p:spPr>
          <a:xfrm>
            <a:off x="5235773" y="2401848"/>
            <a:ext cx="4158734" cy="3049548"/>
          </a:xfrm>
          <a:prstGeom prst="roundRect">
            <a:avLst>
              <a:gd name="adj" fmla="val 1177"/>
            </a:avLst>
          </a:prstGeom>
          <a:solidFill>
            <a:srgbClr val="304755"/>
          </a:solidFill>
          <a:ln/>
        </p:spPr>
        <p:txBody>
          <a:bodyPr/>
          <a:lstStyle/>
          <a:p>
            <a:endParaRPr lang="uk-UA"/>
          </a:p>
        </p:txBody>
      </p:sp>
      <p:sp>
        <p:nvSpPr>
          <p:cNvPr id="9" name="Shape 6"/>
          <p:cNvSpPr/>
          <p:nvPr/>
        </p:nvSpPr>
        <p:spPr>
          <a:xfrm>
            <a:off x="5475089" y="2641163"/>
            <a:ext cx="718066" cy="718066"/>
          </a:xfrm>
          <a:prstGeom prst="roundRect">
            <a:avLst>
              <a:gd name="adj" fmla="val 12732932"/>
            </a:avLst>
          </a:prstGeom>
          <a:solidFill>
            <a:srgbClr val="0A988B"/>
          </a:solidFill>
          <a:ln/>
        </p:spPr>
        <p:txBody>
          <a:bodyPr/>
          <a:lstStyle/>
          <a:p>
            <a:endParaRPr lang="uk-UA"/>
          </a:p>
        </p:txBody>
      </p:sp>
      <p:pic>
        <p:nvPicPr>
          <p:cNvPr id="10" name="Image 1" descr="preencoded.png"/>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672495" y="2838569"/>
            <a:ext cx="323136" cy="323136"/>
          </a:xfrm>
          <a:prstGeom prst="rect">
            <a:avLst/>
          </a:prstGeom>
        </p:spPr>
      </p:pic>
      <p:sp>
        <p:nvSpPr>
          <p:cNvPr id="11" name="Text 7"/>
          <p:cNvSpPr/>
          <p:nvPr/>
        </p:nvSpPr>
        <p:spPr>
          <a:xfrm>
            <a:off x="5475089" y="3598545"/>
            <a:ext cx="3680103" cy="703898"/>
          </a:xfrm>
          <a:prstGeom prst="rect">
            <a:avLst/>
          </a:prstGeom>
          <a:noFill/>
          <a:ln/>
        </p:spPr>
        <p:txBody>
          <a:bodyPr wrap="square" lIns="0" tIns="0" rIns="0" bIns="0" rtlCol="0" anchor="t"/>
          <a:lstStyle/>
          <a:p>
            <a:pPr marL="0" indent="0" algn="l">
              <a:lnSpc>
                <a:spcPts val="2750"/>
              </a:lnSpc>
              <a:buNone/>
            </a:pPr>
            <a:r>
              <a:rPr lang="en-US" sz="2200" dirty="0">
                <a:solidFill>
                  <a:srgbClr val="CAD6DE"/>
                </a:solidFill>
                <a:latin typeface="Unbounded" pitchFamily="34" charset="0"/>
                <a:ea typeface="Unbounded" pitchFamily="34" charset="-122"/>
                <a:cs typeface="Unbounded" pitchFamily="34" charset="-120"/>
              </a:rPr>
              <a:t>Контроль над поведінкою</a:t>
            </a:r>
            <a:endParaRPr lang="en-US" sz="2200" dirty="0"/>
          </a:p>
        </p:txBody>
      </p:sp>
      <p:sp>
        <p:nvSpPr>
          <p:cNvPr id="12" name="Text 8"/>
          <p:cNvSpPr/>
          <p:nvPr/>
        </p:nvSpPr>
        <p:spPr>
          <a:xfrm>
            <a:off x="5475089" y="4446032"/>
            <a:ext cx="3680103" cy="766048"/>
          </a:xfrm>
          <a:prstGeom prst="rect">
            <a:avLst/>
          </a:prstGeom>
          <a:noFill/>
          <a:ln/>
        </p:spPr>
        <p:txBody>
          <a:bodyPr wrap="squar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Ризики втрати приватності та автономії.</a:t>
            </a:r>
            <a:endParaRPr lang="en-US" sz="1850" dirty="0"/>
          </a:p>
        </p:txBody>
      </p:sp>
      <p:sp>
        <p:nvSpPr>
          <p:cNvPr id="13" name="Shape 9"/>
          <p:cNvSpPr/>
          <p:nvPr/>
        </p:nvSpPr>
        <p:spPr>
          <a:xfrm>
            <a:off x="9633823" y="2401848"/>
            <a:ext cx="4158853" cy="3049548"/>
          </a:xfrm>
          <a:prstGeom prst="roundRect">
            <a:avLst>
              <a:gd name="adj" fmla="val 1177"/>
            </a:avLst>
          </a:prstGeom>
          <a:solidFill>
            <a:srgbClr val="304755"/>
          </a:solidFill>
          <a:ln/>
        </p:spPr>
        <p:txBody>
          <a:bodyPr/>
          <a:lstStyle/>
          <a:p>
            <a:endParaRPr lang="uk-UA"/>
          </a:p>
        </p:txBody>
      </p:sp>
      <p:sp>
        <p:nvSpPr>
          <p:cNvPr id="14" name="Shape 10"/>
          <p:cNvSpPr/>
          <p:nvPr/>
        </p:nvSpPr>
        <p:spPr>
          <a:xfrm>
            <a:off x="9873139" y="2641163"/>
            <a:ext cx="718066" cy="718066"/>
          </a:xfrm>
          <a:prstGeom prst="roundRect">
            <a:avLst>
              <a:gd name="adj" fmla="val 12732932"/>
            </a:avLst>
          </a:prstGeom>
          <a:solidFill>
            <a:srgbClr val="0A988B"/>
          </a:solidFill>
          <a:ln/>
        </p:spPr>
        <p:txBody>
          <a:bodyPr/>
          <a:lstStyle/>
          <a:p>
            <a:endParaRPr lang="uk-UA"/>
          </a:p>
        </p:txBody>
      </p:sp>
      <p:pic>
        <p:nvPicPr>
          <p:cNvPr id="15" name="Image 2" descr="preencoded.png"/>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0070544" y="2838569"/>
            <a:ext cx="323136" cy="323136"/>
          </a:xfrm>
          <a:prstGeom prst="rect">
            <a:avLst/>
          </a:prstGeom>
        </p:spPr>
      </p:pic>
      <p:sp>
        <p:nvSpPr>
          <p:cNvPr id="16" name="Text 11"/>
          <p:cNvSpPr/>
          <p:nvPr/>
        </p:nvSpPr>
        <p:spPr>
          <a:xfrm>
            <a:off x="9873139" y="3598545"/>
            <a:ext cx="3680222" cy="703898"/>
          </a:xfrm>
          <a:prstGeom prst="rect">
            <a:avLst/>
          </a:prstGeom>
          <a:noFill/>
          <a:ln/>
        </p:spPr>
        <p:txBody>
          <a:bodyPr wrap="square" lIns="0" tIns="0" rIns="0" bIns="0" rtlCol="0" anchor="t"/>
          <a:lstStyle/>
          <a:p>
            <a:pPr marL="0" indent="0" algn="l">
              <a:lnSpc>
                <a:spcPts val="2750"/>
              </a:lnSpc>
              <a:buNone/>
            </a:pPr>
            <a:r>
              <a:rPr lang="en-US" sz="2200" dirty="0">
                <a:solidFill>
                  <a:srgbClr val="CAD6DE"/>
                </a:solidFill>
                <a:latin typeface="Unbounded" pitchFamily="34" charset="0"/>
                <a:ea typeface="Unbounded" pitchFamily="34" charset="-122"/>
                <a:cs typeface="Unbounded" pitchFamily="34" charset="-120"/>
              </a:rPr>
              <a:t>Потреба в регулюванні</a:t>
            </a:r>
            <a:endParaRPr lang="en-US" sz="2200" dirty="0"/>
          </a:p>
        </p:txBody>
      </p:sp>
      <p:sp>
        <p:nvSpPr>
          <p:cNvPr id="17" name="Text 12"/>
          <p:cNvSpPr/>
          <p:nvPr/>
        </p:nvSpPr>
        <p:spPr>
          <a:xfrm>
            <a:off x="9873139" y="4446032"/>
            <a:ext cx="3680222" cy="766048"/>
          </a:xfrm>
          <a:prstGeom prst="rect">
            <a:avLst/>
          </a:prstGeom>
          <a:noFill/>
          <a:ln/>
        </p:spPr>
        <p:txBody>
          <a:bodyPr wrap="squar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Необхідність чітких правил і законів для використання ШІ.</a:t>
            </a:r>
            <a:endParaRPr lang="en-US" sz="1850" dirty="0"/>
          </a:p>
        </p:txBody>
      </p:sp>
      <p:sp>
        <p:nvSpPr>
          <p:cNvPr id="18" name="Text 13"/>
          <p:cNvSpPr/>
          <p:nvPr/>
        </p:nvSpPr>
        <p:spPr>
          <a:xfrm>
            <a:off x="837724" y="5720596"/>
            <a:ext cx="12954952" cy="1149072"/>
          </a:xfrm>
          <a:prstGeom prst="rect">
            <a:avLst/>
          </a:prstGeom>
          <a:noFill/>
          <a:ln/>
        </p:spPr>
        <p:txBody>
          <a:bodyPr wrap="squar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Разом із розвитком ШІ зростають і ризики: маніпуляція інформацією, фейки, контроль над поведінкою людей. У 2026 році суспільство зіткнеться з потребою чітких правил і законів для використання ШІ. Без цього технології можуть принести більше шкоди, ніж користі.</a:t>
            </a:r>
            <a:endParaRPr lang="en-US" sz="1850" dirty="0"/>
          </a:p>
        </p:txBody>
      </p:sp>
      <p:pic>
        <p:nvPicPr>
          <p:cNvPr id="19" name="Рисунок 18">
            <a:extLst>
              <a:ext uri="{FF2B5EF4-FFF2-40B4-BE49-F238E27FC236}">
                <a16:creationId xmlns:a16="http://schemas.microsoft.com/office/drawing/2014/main" id="{8523C7AE-7872-4A36-8796-ADC31FD01A05}"/>
              </a:ext>
            </a:extLst>
          </p:cNvPr>
          <p:cNvPicPr>
            <a:picLocks noChangeAspect="1"/>
          </p:cNvPicPr>
          <p:nvPr/>
        </p:nvPicPr>
        <p:blipFill>
          <a:blip r:embed="rId9"/>
          <a:stretch>
            <a:fillRect/>
          </a:stretch>
        </p:blipFill>
        <p:spPr>
          <a:xfrm>
            <a:off x="12397622" y="3980329"/>
            <a:ext cx="2225233" cy="4249271"/>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2414468"/>
            <a:ext cx="7468553" cy="1126569"/>
          </a:xfrm>
          <a:prstGeom prst="rect">
            <a:avLst/>
          </a:prstGeom>
          <a:noFill/>
          <a:ln/>
        </p:spPr>
        <p:txBody>
          <a:bodyPr wrap="square" lIns="0" tIns="0" rIns="0" bIns="0" rtlCol="0" anchor="t"/>
          <a:lstStyle/>
          <a:p>
            <a:pPr marL="0" indent="0" algn="l">
              <a:lnSpc>
                <a:spcPts val="4400"/>
              </a:lnSpc>
              <a:buNone/>
            </a:pPr>
            <a:r>
              <a:rPr lang="en-US" sz="3500" dirty="0">
                <a:solidFill>
                  <a:srgbClr val="FFFFFF"/>
                </a:solidFill>
                <a:latin typeface="Unbounded" pitchFamily="34" charset="0"/>
                <a:ea typeface="Unbounded" pitchFamily="34" charset="-122"/>
                <a:cs typeface="Unbounded" pitchFamily="34" charset="-120"/>
              </a:rPr>
              <a:t>Чи буде ШІ союзником людини?</a:t>
            </a:r>
            <a:endParaRPr lang="en-US" sz="3500" dirty="0"/>
          </a:p>
        </p:txBody>
      </p:sp>
      <p:sp>
        <p:nvSpPr>
          <p:cNvPr id="4" name="Text 1"/>
          <p:cNvSpPr/>
          <p:nvPr/>
        </p:nvSpPr>
        <p:spPr>
          <a:xfrm>
            <a:off x="6324124" y="3900011"/>
            <a:ext cx="7468553" cy="1915120"/>
          </a:xfrm>
          <a:prstGeom prst="rect">
            <a:avLst/>
          </a:prstGeom>
          <a:noFill/>
          <a:ln/>
        </p:spPr>
        <p:txBody>
          <a:bodyPr wrap="squar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Майбутнє ШІ залежить не лише від технологій, а й від людей. Якщо використовувати його як інструмент для допомоги та розвитку, він стане союзником. Якщо ж зосередитися лише на вигоді й контролі — виникнуть серйозні проблеми для суспільства.</a:t>
            </a:r>
            <a:endParaRPr lang="en-US" sz="1850" dirty="0"/>
          </a:p>
        </p:txBody>
      </p:sp>
      <p:pic>
        <p:nvPicPr>
          <p:cNvPr id="5" name="Рисунок 4">
            <a:extLst>
              <a:ext uri="{FF2B5EF4-FFF2-40B4-BE49-F238E27FC236}">
                <a16:creationId xmlns:a16="http://schemas.microsoft.com/office/drawing/2014/main" id="{098B71EF-BA58-4681-9191-8B84C0BCDEFB}"/>
              </a:ext>
            </a:extLst>
          </p:cNvPr>
          <p:cNvPicPr>
            <a:picLocks noChangeAspect="1"/>
          </p:cNvPicPr>
          <p:nvPr/>
        </p:nvPicPr>
        <p:blipFill>
          <a:blip r:embed="rId4"/>
          <a:stretch>
            <a:fillRect/>
          </a:stretch>
        </p:blipFill>
        <p:spPr>
          <a:xfrm>
            <a:off x="12397622" y="3980329"/>
            <a:ext cx="2225233" cy="4249271"/>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Тема Office">
  <a:themeElements>
    <a:clrScheme name="Офіс">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Офіс">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Офіс">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542</Words>
  <Application>Microsoft Office PowerPoint</Application>
  <PresentationFormat>Довільний</PresentationFormat>
  <Paragraphs>45</Paragraphs>
  <Slides>10</Slides>
  <Notes>10</Notes>
  <HiddenSlides>0</HiddenSlides>
  <MMClips>0</MMClips>
  <ScaleCrop>false</ScaleCrop>
  <HeadingPairs>
    <vt:vector size="6" baseType="variant">
      <vt:variant>
        <vt:lpstr>Використані шрифти</vt:lpstr>
      </vt:variant>
      <vt:variant>
        <vt:i4>3</vt:i4>
      </vt:variant>
      <vt:variant>
        <vt:lpstr>Тема</vt:lpstr>
      </vt:variant>
      <vt:variant>
        <vt:i4>1</vt:i4>
      </vt:variant>
      <vt:variant>
        <vt:lpstr>Заголовки слайдів</vt:lpstr>
      </vt:variant>
      <vt:variant>
        <vt:i4>10</vt:i4>
      </vt:variant>
    </vt:vector>
  </HeadingPairs>
  <TitlesOfParts>
    <vt:vector size="14" baseType="lpstr">
      <vt:lpstr>Unbounded</vt:lpstr>
      <vt:lpstr>Cabin</vt:lpstr>
      <vt:lpstr>Arial</vt:lpstr>
      <vt:lpstr>Office Theme</vt:lpstr>
      <vt:lpstr>Презентація PowerPoint</vt:lpstr>
      <vt:lpstr>Презентація PowerPoint</vt:lpstr>
      <vt:lpstr>Презентація PowerPoint</vt:lpstr>
      <vt:lpstr>Презентація PowerPoint</vt:lpstr>
      <vt:lpstr>Презентація PowerPoint</vt:lpstr>
      <vt:lpstr>Презентація PowerPoint</vt:lpstr>
      <vt:lpstr>Презентація PowerPoint</vt:lpstr>
      <vt:lpstr>Презентація PowerPoint</vt:lpstr>
      <vt:lpstr>Презентація PowerPoint</vt:lpstr>
      <vt:lpstr>Презентація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Презентація PowerPoint</dc:title>
  <dc:subject/>
  <dc:creator>Ярослав Ярик</dc:creator>
  <cp:lastModifiedBy>Ярослав Ярик</cp:lastModifiedBy>
  <cp:revision>3</cp:revision>
  <dcterms:created xsi:type="dcterms:W3CDTF">2026-01-21T20:07:27Z</dcterms:created>
  <dcterms:modified xsi:type="dcterms:W3CDTF">2026-01-22T20:57:16Z</dcterms:modified>
</cp:coreProperties>
</file>